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77" r:id="rId2"/>
    <p:sldId id="332" r:id="rId3"/>
    <p:sldId id="257" r:id="rId4"/>
    <p:sldId id="315" r:id="rId5"/>
    <p:sldId id="331" r:id="rId6"/>
    <p:sldId id="333" r:id="rId7"/>
    <p:sldId id="335" r:id="rId8"/>
    <p:sldId id="336" r:id="rId9"/>
    <p:sldId id="337" r:id="rId10"/>
    <p:sldId id="313" r:id="rId11"/>
    <p:sldId id="294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" userDrawn="1">
          <p15:clr>
            <a:srgbClr val="A4A3A4"/>
          </p15:clr>
        </p15:guide>
        <p15:guide id="2" pos="72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2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10B5BF"/>
    <a:srgbClr val="41B2C1"/>
    <a:srgbClr val="3974A9"/>
    <a:srgbClr val="ED7843"/>
    <a:srgbClr val="A6A6A6"/>
    <a:srgbClr val="000F46"/>
    <a:srgbClr val="1F1C3A"/>
    <a:srgbClr val="28253A"/>
    <a:srgbClr val="02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5"/>
    <p:restoredTop sz="94694"/>
  </p:normalViewPr>
  <p:slideViewPr>
    <p:cSldViewPr snapToGrid="0" showGuides="1">
      <p:cViewPr varScale="1">
        <p:scale>
          <a:sx n="80" d="100"/>
          <a:sy n="80" d="100"/>
        </p:scale>
        <p:origin x="974" y="58"/>
      </p:cViewPr>
      <p:guideLst>
        <p:guide pos="381"/>
        <p:guide pos="7299"/>
        <p:guide pos="3840"/>
        <p:guide orient="horz" pos="380"/>
        <p:guide orient="horz" pos="3929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1E61-3EC5-3B45-BB2A-F2BB00C2748A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3027-8B60-B34C-9BDA-B9F1428615EA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5510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30239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6662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5038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6899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1211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7089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23831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72766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48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0442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441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362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703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98229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907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553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203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12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074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967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golchoobian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sqldee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emf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emf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8.svg"/><Relationship Id="rId18" Type="http://schemas.openxmlformats.org/officeDocument/2006/relationships/image" Target="../media/image15.png"/><Relationship Id="rId3" Type="http://schemas.openxmlformats.org/officeDocument/2006/relationships/image" Target="../media/image2.emf"/><Relationship Id="rId21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8.svg"/><Relationship Id="rId15" Type="http://schemas.openxmlformats.org/officeDocument/2006/relationships/image" Target="../media/image8.sv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8.svg"/><Relationship Id="rId18" Type="http://schemas.openxmlformats.org/officeDocument/2006/relationships/image" Target="../media/image15.png"/><Relationship Id="rId3" Type="http://schemas.openxmlformats.org/officeDocument/2006/relationships/image" Target="../media/image2.emf"/><Relationship Id="rId21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8.svg"/><Relationship Id="rId15" Type="http://schemas.openxmlformats.org/officeDocument/2006/relationships/image" Target="../media/image1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2355F-3C5B-AAE7-805C-4EE255EFB76D}"/>
              </a:ext>
            </a:extLst>
          </p:cNvPr>
          <p:cNvSpPr txBox="1"/>
          <p:nvPr/>
        </p:nvSpPr>
        <p:spPr>
          <a:xfrm>
            <a:off x="2904565" y="1753040"/>
            <a:ext cx="87357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72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هوش تجاری</a:t>
            </a:r>
          </a:p>
          <a:p>
            <a:pPr marL="0" algn="r" defTabSz="457200" rtl="1" eaLnBrk="1" latinLnBrk="0" hangingPunct="1"/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</a:t>
            </a:r>
            <a:r>
              <a:rPr lang="en-US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IR" sz="3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B2B2-BB36-37C5-F929-69E2124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11" y="4686549"/>
            <a:ext cx="2413552" cy="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منابع آموزشی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7" name="Picture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Picture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Pictur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7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39FD25-C10E-AC82-2B7D-8DE7A7D5457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34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30C0C-6AF6-9D03-6A26-C7AABD442B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7152" r="5418"/>
          <a:stretch/>
        </p:blipFill>
        <p:spPr>
          <a:xfrm>
            <a:off x="975671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269F0-F9D6-CA2E-88D0-2B98D5C7A13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78415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0C67F7-F242-2C4C-FD55-D94A3CFC3D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8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A55E08-EB95-9631-74E5-DB60F79909C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04220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E43775-EB95-A706-23FF-7E0082CA094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289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C9690D-37A1-C8A0-D6EE-EB1245B9FA2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9399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01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پرسش و پاسخ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b="2500"/>
          <a:stretch/>
        </p:blipFill>
        <p:spPr>
          <a:xfrm>
            <a:off x="4722157" y="2215662"/>
            <a:ext cx="2995397" cy="27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1CB4F-6DE8-507A-5AB0-F9B0AE6514F8}"/>
              </a:ext>
            </a:extLst>
          </p:cNvPr>
          <p:cNvSpPr txBox="1"/>
          <p:nvPr/>
        </p:nvSpPr>
        <p:spPr>
          <a:xfrm>
            <a:off x="2712415" y="3988386"/>
            <a:ext cx="64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600" dirty="0" err="1">
                <a:solidFill>
                  <a:schemeClr val="bg1"/>
                </a:solidFill>
                <a:latin typeface="SG Kara Light" pitchFamily="2" charset="-78"/>
                <a:ea typeface="SG Kara Light" pitchFamily="2" charset="-78"/>
                <a:cs typeface="SG Kara Light" pitchFamily="2" charset="-78"/>
              </a:rPr>
              <a:t>education.systemgroup.net</a:t>
            </a:r>
            <a:endParaRPr lang="en-US" sz="2000" spc="600" dirty="0">
              <a:solidFill>
                <a:schemeClr val="bg1"/>
              </a:solidFill>
              <a:latin typeface="SG Kara Light" pitchFamily="2" charset="-78"/>
              <a:ea typeface="SG Kara Light" pitchFamily="2" charset="-78"/>
              <a:cs typeface="SG Kara Light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679DD-E81E-93B4-D9A1-E6992AD3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1" y="2261849"/>
            <a:ext cx="4704696" cy="1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0415-4FD1-4385-9485-6A31871611A9}"/>
              </a:ext>
            </a:extLst>
          </p:cNvPr>
          <p:cNvSpPr txBox="1"/>
          <p:nvPr/>
        </p:nvSpPr>
        <p:spPr>
          <a:xfrm>
            <a:off x="1429815" y="705824"/>
            <a:ext cx="1014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سیاوش گلچوبیان</a:t>
            </a:r>
            <a:endParaRPr lang="en-US" sz="2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EDB59-FE39-41C5-903A-851BB19E2FD9}"/>
              </a:ext>
            </a:extLst>
          </p:cNvPr>
          <p:cNvSpPr/>
          <p:nvPr/>
        </p:nvSpPr>
        <p:spPr>
          <a:xfrm>
            <a:off x="5478624" y="1156428"/>
            <a:ext cx="6096000" cy="12695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سرپرست واحد هوش تجاری و پایگاه داده شرکت سایپا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موسس تیم مشاور پایگاه داده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SqlDeep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مدیر طراحی فریم‌ورک هوش تجاری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Razan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D947E7-886A-1C01-FA26-E1ECB11BBDB1}"/>
              </a:ext>
            </a:extLst>
          </p:cNvPr>
          <p:cNvGrpSpPr/>
          <p:nvPr/>
        </p:nvGrpSpPr>
        <p:grpSpPr>
          <a:xfrm>
            <a:off x="2127722" y="1168045"/>
            <a:ext cx="2234727" cy="2353253"/>
            <a:chOff x="2184873" y="2633345"/>
            <a:chExt cx="1343060" cy="1372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D7A2B-46AC-47E7-B3E6-A8E532E397BA}"/>
                </a:ext>
              </a:extLst>
            </p:cNvPr>
            <p:cNvSpPr/>
            <p:nvPr/>
          </p:nvSpPr>
          <p:spPr>
            <a:xfrm>
              <a:off x="2201927" y="2676582"/>
              <a:ext cx="1322773" cy="131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9C3FE-ACDD-41FE-88B2-4D7B84034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873" y="2633345"/>
              <a:ext cx="1343060" cy="1372257"/>
            </a:xfrm>
            <a:prstGeom prst="rect">
              <a:avLst/>
            </a:prstGeom>
          </p:spPr>
        </p:pic>
      </p:grp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A2D15381-A7F0-F0E3-2349-D99DDBAD2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122" y="3190090"/>
            <a:ext cx="276999" cy="27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86B32-A970-D1F9-2A9F-AED49650F794}"/>
              </a:ext>
            </a:extLst>
          </p:cNvPr>
          <p:cNvSpPr txBox="1"/>
          <p:nvPr/>
        </p:nvSpPr>
        <p:spPr>
          <a:xfrm flipH="1">
            <a:off x="1874409" y="3567594"/>
            <a:ext cx="33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https://linkedin.com/in/golchoobian</a:t>
            </a:r>
            <a:endParaRPr lang="en-US" sz="1200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602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مطالب این جلسه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انتهای این جلسه: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معماری های مختلف چیدمان سخت افزاری یک انبار داده را تشریح کنید.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خواهید توانست نیازهای سخت افزاری برای ساخت یک انبار داده را تخمین بزنید.</a:t>
            </a:r>
          </a:p>
          <a:p>
            <a:pPr algn="r" rtl="1">
              <a:lnSpc>
                <a:spcPct val="120000"/>
              </a:lnSpc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آنچه طی این جلسه خواهید آموخت: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دارایی ها (نرم افزاری و اطلاعاتی) و محیط های اجرای یک پروژه هوش تجاری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چیدمان های مختلف دارایی ها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تعیین چیدمان و تخمین سخت افزاری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نصب ملزومات نرم افزاری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Graphic 4" descr="Flask with solid fill">
            <a:extLst>
              <a:ext uri="{FF2B5EF4-FFF2-40B4-BE49-F238E27FC236}">
                <a16:creationId xmlns:a16="http://schemas.microsoft.com/office/drawing/2014/main" id="{94DC4109-89B8-4FE0-1511-BC5DCBD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506" y="3953969"/>
            <a:ext cx="349092" cy="349092"/>
          </a:xfrm>
          <a:prstGeom prst="rect">
            <a:avLst/>
          </a:prstGeom>
        </p:spPr>
      </p:pic>
      <p:pic>
        <p:nvPicPr>
          <p:cNvPr id="7" name="Graphic 6" descr="Flask with solid fill">
            <a:extLst>
              <a:ext uri="{FF2B5EF4-FFF2-40B4-BE49-F238E27FC236}">
                <a16:creationId xmlns:a16="http://schemas.microsoft.com/office/drawing/2014/main" id="{280399E2-A572-B3D2-F729-3C181F3F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181" y="4354019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اجزاء نرم افزاری و اطلاعاتی یک پروژه هوش تجاری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411FC8-2707-6E03-BDEA-65A6C42C8CFC}"/>
              </a:ext>
            </a:extLst>
          </p:cNvPr>
          <p:cNvGrpSpPr/>
          <p:nvPr/>
        </p:nvGrpSpPr>
        <p:grpSpPr>
          <a:xfrm>
            <a:off x="131313" y="2494206"/>
            <a:ext cx="2260482" cy="1310562"/>
            <a:chOff x="756755" y="1894934"/>
            <a:chExt cx="2260482" cy="1310562"/>
          </a:xfrm>
        </p:grpSpPr>
        <p:pic>
          <p:nvPicPr>
            <p:cNvPr id="9" name="Graphic 8" descr="Factory with solid fill">
              <a:extLst>
                <a:ext uri="{FF2B5EF4-FFF2-40B4-BE49-F238E27FC236}">
                  <a16:creationId xmlns:a16="http://schemas.microsoft.com/office/drawing/2014/main" id="{67EF5D6B-05F9-A24F-D76C-3F7F1794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0987" y="1894934"/>
              <a:ext cx="914400" cy="914400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9C4840E-945C-0845-8338-39847B2EB04B}"/>
                </a:ext>
              </a:extLst>
            </p:cNvPr>
            <p:cNvSpPr txBox="1"/>
            <p:nvPr/>
          </p:nvSpPr>
          <p:spPr>
            <a:xfrm>
              <a:off x="756755" y="2674581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SQL Server Integration Services</a:t>
              </a:r>
              <a:b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</a:b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(ETL)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C8265D-67C9-8D68-385F-9F86348E55A3}"/>
              </a:ext>
            </a:extLst>
          </p:cNvPr>
          <p:cNvGrpSpPr/>
          <p:nvPr/>
        </p:nvGrpSpPr>
        <p:grpSpPr>
          <a:xfrm>
            <a:off x="2095976" y="2512136"/>
            <a:ext cx="2260482" cy="1310562"/>
            <a:chOff x="2479782" y="1857559"/>
            <a:chExt cx="2260482" cy="131056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328F3A90-57AE-3BAC-ED57-E047BD6B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4376" y="1857559"/>
              <a:ext cx="914400" cy="914400"/>
            </a:xfrm>
            <a:prstGeom prst="rect">
              <a:avLst/>
            </a:prstGeom>
          </p:spPr>
        </p:pic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0D33231F-FD2F-2507-9F21-BA3D3717264D}"/>
                </a:ext>
              </a:extLst>
            </p:cNvPr>
            <p:cNvSpPr txBox="1"/>
            <p:nvPr/>
          </p:nvSpPr>
          <p:spPr>
            <a:xfrm>
              <a:off x="2479782" y="2637206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SQL Server</a:t>
              </a:r>
            </a:p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(RDBMS)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142202-A149-2FEA-E9E5-7838B9407E11}"/>
              </a:ext>
            </a:extLst>
          </p:cNvPr>
          <p:cNvGrpSpPr/>
          <p:nvPr/>
        </p:nvGrpSpPr>
        <p:grpSpPr>
          <a:xfrm>
            <a:off x="10012391" y="2556961"/>
            <a:ext cx="2260482" cy="1359423"/>
            <a:chOff x="3621576" y="1857559"/>
            <a:chExt cx="2260482" cy="1359423"/>
          </a:xfrm>
        </p:grpSpPr>
        <p:pic>
          <p:nvPicPr>
            <p:cNvPr id="15" name="Graphic 14" descr="Robot with solid fill">
              <a:extLst>
                <a:ext uri="{FF2B5EF4-FFF2-40B4-BE49-F238E27FC236}">
                  <a16:creationId xmlns:a16="http://schemas.microsoft.com/office/drawing/2014/main" id="{ECD350E8-01B0-6D1A-2DE3-F6968377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25915" y="1857559"/>
              <a:ext cx="914400" cy="914400"/>
            </a:xfrm>
            <a:prstGeom prst="rect">
              <a:avLst/>
            </a:prstGeom>
          </p:spPr>
        </p:pic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09A63D13-A5D4-91FA-DD05-283DC90AF5CF}"/>
                </a:ext>
              </a:extLst>
            </p:cNvPr>
            <p:cNvSpPr txBox="1"/>
            <p:nvPr/>
          </p:nvSpPr>
          <p:spPr>
            <a:xfrm>
              <a:off x="3621576" y="2686067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Azure DevOps</a:t>
              </a:r>
            </a:p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(DevOps)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8785DA-E4B4-8122-6BE1-6A4EA73179AF}"/>
              </a:ext>
            </a:extLst>
          </p:cNvPr>
          <p:cNvGrpSpPr/>
          <p:nvPr/>
        </p:nvGrpSpPr>
        <p:grpSpPr>
          <a:xfrm>
            <a:off x="6059961" y="2556961"/>
            <a:ext cx="2260482" cy="1277307"/>
            <a:chOff x="4753827" y="1937892"/>
            <a:chExt cx="2260482" cy="1277307"/>
          </a:xfrm>
        </p:grpSpPr>
        <p:pic>
          <p:nvPicPr>
            <p:cNvPr id="11" name="Graphic 10" descr="Gauge with solid fill">
              <a:extLst>
                <a:ext uri="{FF2B5EF4-FFF2-40B4-BE49-F238E27FC236}">
                  <a16:creationId xmlns:a16="http://schemas.microsoft.com/office/drawing/2014/main" id="{7C47CF9B-76C1-8387-A56C-CDE391E0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69942" y="1937892"/>
              <a:ext cx="914400" cy="914400"/>
            </a:xfrm>
            <a:prstGeom prst="rect">
              <a:avLst/>
            </a:prstGeom>
          </p:spPr>
        </p:pic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7547D992-98CF-BADA-B848-663342C04BB9}"/>
                </a:ext>
              </a:extLst>
            </p:cNvPr>
            <p:cNvSpPr txBox="1"/>
            <p:nvPr/>
          </p:nvSpPr>
          <p:spPr>
            <a:xfrm>
              <a:off x="4753827" y="2684284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Power BI Report Server</a:t>
              </a:r>
            </a:p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(Visualizing)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A341CD-C6C6-2F4F-ACFA-8C7AB983C297}"/>
              </a:ext>
            </a:extLst>
          </p:cNvPr>
          <p:cNvGrpSpPr/>
          <p:nvPr/>
        </p:nvGrpSpPr>
        <p:grpSpPr>
          <a:xfrm>
            <a:off x="8036177" y="2556961"/>
            <a:ext cx="2260482" cy="1320265"/>
            <a:chOff x="6742229" y="1894934"/>
            <a:chExt cx="2260482" cy="1320265"/>
          </a:xfrm>
        </p:grpSpPr>
        <p:pic>
          <p:nvPicPr>
            <p:cNvPr id="40" name="Graphic 39" descr="Puzzle pieces with solid fill">
              <a:extLst>
                <a:ext uri="{FF2B5EF4-FFF2-40B4-BE49-F238E27FC236}">
                  <a16:creationId xmlns:a16="http://schemas.microsoft.com/office/drawing/2014/main" id="{550D52C8-B1D4-71C3-423F-D41B30FE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15270" y="1894934"/>
              <a:ext cx="914400" cy="914400"/>
            </a:xfrm>
            <a:prstGeom prst="rect">
              <a:avLst/>
            </a:prstGeom>
          </p:spPr>
        </p:pic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F918925C-0BC7-8922-D1FD-A4C46E978B70}"/>
                </a:ext>
              </a:extLst>
            </p:cNvPr>
            <p:cNvSpPr txBox="1"/>
            <p:nvPr/>
          </p:nvSpPr>
          <p:spPr>
            <a:xfrm>
              <a:off x="6742229" y="2684284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Office Online Services</a:t>
              </a:r>
            </a:p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(Visualizing)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3B8DC9-E1CF-B39A-A7A8-5AA5993465BB}"/>
              </a:ext>
            </a:extLst>
          </p:cNvPr>
          <p:cNvGrpSpPr/>
          <p:nvPr/>
        </p:nvGrpSpPr>
        <p:grpSpPr>
          <a:xfrm>
            <a:off x="4083745" y="2556961"/>
            <a:ext cx="2260482" cy="1268906"/>
            <a:chOff x="8401198" y="1946857"/>
            <a:chExt cx="2260482" cy="1268906"/>
          </a:xfrm>
        </p:grpSpPr>
        <p:pic>
          <p:nvPicPr>
            <p:cNvPr id="46" name="Graphic 45" descr="Mathematics with solid fill">
              <a:extLst>
                <a:ext uri="{FF2B5EF4-FFF2-40B4-BE49-F238E27FC236}">
                  <a16:creationId xmlns:a16="http://schemas.microsoft.com/office/drawing/2014/main" id="{7BA2BFFD-5E52-61A8-2159-E62702F3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74239" y="1946857"/>
              <a:ext cx="914400" cy="914400"/>
            </a:xfrm>
            <a:prstGeom prst="rect">
              <a:avLst/>
            </a:prstGeom>
          </p:spPr>
        </p:pic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3026DE68-C8D3-A217-9BAB-21C92FEC6A26}"/>
                </a:ext>
              </a:extLst>
            </p:cNvPr>
            <p:cNvSpPr txBox="1"/>
            <p:nvPr/>
          </p:nvSpPr>
          <p:spPr>
            <a:xfrm>
              <a:off x="8401198" y="2684848"/>
              <a:ext cx="2260482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SQL Server Analysis Services</a:t>
              </a:r>
            </a:p>
            <a:p>
              <a:pPr algn="ctr" rtl="1">
                <a:lnSpc>
                  <a:spcPct val="15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(OLAP)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1D6ADC3-B0FE-D0C6-E183-FFEA45D51B76}"/>
              </a:ext>
            </a:extLst>
          </p:cNvPr>
          <p:cNvSpPr txBox="1"/>
          <p:nvPr/>
        </p:nvSpPr>
        <p:spPr>
          <a:xfrm>
            <a:off x="2219276" y="3963765"/>
            <a:ext cx="2366348" cy="119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Staging DB</a:t>
            </a:r>
            <a:endParaRPr lang="fa-IR" sz="1400" dirty="0">
              <a:solidFill>
                <a:srgbClr val="D6001C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Master Data DB</a:t>
            </a:r>
          </a:p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Warehouse DB</a:t>
            </a:r>
          </a:p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Mart DB</a:t>
            </a:r>
            <a:endParaRPr lang="fa-IR" sz="1400" dirty="0">
              <a:solidFill>
                <a:srgbClr val="D6001C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1AF37D-22AC-D3E0-3570-47E1E15FB55A}"/>
              </a:ext>
            </a:extLst>
          </p:cNvPr>
          <p:cNvSpPr txBox="1"/>
          <p:nvPr/>
        </p:nvSpPr>
        <p:spPr>
          <a:xfrm>
            <a:off x="4356458" y="3959067"/>
            <a:ext cx="2366348" cy="63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Tabular</a:t>
            </a:r>
            <a:endParaRPr lang="fa-IR" sz="1400" dirty="0">
              <a:solidFill>
                <a:srgbClr val="D6001C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Multi-Dimensional</a:t>
            </a:r>
            <a:endParaRPr lang="fa-IR" sz="1400" dirty="0">
              <a:solidFill>
                <a:srgbClr val="D6001C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5F152D-F050-95B3-BA6F-639D6E2A3A56}"/>
              </a:ext>
            </a:extLst>
          </p:cNvPr>
          <p:cNvSpPr txBox="1"/>
          <p:nvPr/>
        </p:nvSpPr>
        <p:spPr>
          <a:xfrm>
            <a:off x="279222" y="1767478"/>
            <a:ext cx="1964663" cy="51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CPU Intensive</a:t>
            </a:r>
          </a:p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Memory Intensive</a:t>
            </a:r>
            <a:endParaRPr lang="fa-IR" sz="1100" dirty="0">
              <a:solidFill>
                <a:srgbClr val="10B5BF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54868C-AF41-42C4-8C87-37117A5F65CE}"/>
              </a:ext>
            </a:extLst>
          </p:cNvPr>
          <p:cNvSpPr txBox="1"/>
          <p:nvPr/>
        </p:nvSpPr>
        <p:spPr>
          <a:xfrm>
            <a:off x="2186425" y="1767478"/>
            <a:ext cx="1964663" cy="73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CPU Intensive</a:t>
            </a:r>
          </a:p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Memory Intensive</a:t>
            </a:r>
          </a:p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IO Intensive</a:t>
            </a:r>
            <a:endParaRPr lang="fa-IR" sz="1100" dirty="0">
              <a:solidFill>
                <a:srgbClr val="10B5BF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CC0F22-9DF1-4949-E435-041312F23655}"/>
              </a:ext>
            </a:extLst>
          </p:cNvPr>
          <p:cNvSpPr txBox="1"/>
          <p:nvPr/>
        </p:nvSpPr>
        <p:spPr>
          <a:xfrm>
            <a:off x="4151088" y="1767478"/>
            <a:ext cx="1964663" cy="51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CPU Intensive</a:t>
            </a:r>
          </a:p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Memory Intensive</a:t>
            </a:r>
            <a:endParaRPr lang="fa-IR" sz="1100" dirty="0">
              <a:solidFill>
                <a:srgbClr val="10B5BF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879F48-45F8-7B1D-C458-6C911100A8F8}"/>
              </a:ext>
            </a:extLst>
          </p:cNvPr>
          <p:cNvSpPr txBox="1"/>
          <p:nvPr/>
        </p:nvSpPr>
        <p:spPr>
          <a:xfrm>
            <a:off x="6061297" y="1767478"/>
            <a:ext cx="1964663" cy="51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CPU Intensive</a:t>
            </a:r>
          </a:p>
          <a:p>
            <a:pPr marL="228600" lvl="1" algn="ctr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en-US" sz="1100" dirty="0">
                <a:solidFill>
                  <a:srgbClr val="10B5BF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Memory Intensive</a:t>
            </a:r>
            <a:endParaRPr lang="fa-IR" sz="1100" dirty="0">
              <a:solidFill>
                <a:srgbClr val="10B5BF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89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محیط های اجرای پروژه هوش تجاری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8556F-F1DF-0B9B-CE82-69B5262E8C4E}"/>
              </a:ext>
            </a:extLst>
          </p:cNvPr>
          <p:cNvGrpSpPr/>
          <p:nvPr/>
        </p:nvGrpSpPr>
        <p:grpSpPr>
          <a:xfrm>
            <a:off x="2270222" y="2467818"/>
            <a:ext cx="1389529" cy="914555"/>
            <a:chOff x="2528047" y="1632769"/>
            <a:chExt cx="1389529" cy="914555"/>
          </a:xfrm>
        </p:grpSpPr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9C4840E-945C-0845-8338-39847B2EB04B}"/>
                </a:ext>
              </a:extLst>
            </p:cNvPr>
            <p:cNvSpPr txBox="1"/>
            <p:nvPr/>
          </p:nvSpPr>
          <p:spPr>
            <a:xfrm>
              <a:off x="2528047" y="2260707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Develop</a:t>
              </a:r>
            </a:p>
          </p:txBody>
        </p:sp>
        <p:pic>
          <p:nvPicPr>
            <p:cNvPr id="62" name="Graphic 61" descr="Tools with solid fill">
              <a:extLst>
                <a:ext uri="{FF2B5EF4-FFF2-40B4-BE49-F238E27FC236}">
                  <a16:creationId xmlns:a16="http://schemas.microsoft.com/office/drawing/2014/main" id="{2472E6B9-B721-9C6B-C57B-BFC84928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4069" y="1632769"/>
              <a:ext cx="703314" cy="70331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268393-1A67-0327-DD2B-A5009624D146}"/>
              </a:ext>
            </a:extLst>
          </p:cNvPr>
          <p:cNvGrpSpPr/>
          <p:nvPr/>
        </p:nvGrpSpPr>
        <p:grpSpPr>
          <a:xfrm>
            <a:off x="5181340" y="2467818"/>
            <a:ext cx="1389529" cy="961182"/>
            <a:chOff x="3168757" y="1551914"/>
            <a:chExt cx="1389529" cy="961182"/>
          </a:xfrm>
        </p:grpSpPr>
        <p:pic>
          <p:nvPicPr>
            <p:cNvPr id="56" name="Graphic 55" descr="Flask with solid fill">
              <a:extLst>
                <a:ext uri="{FF2B5EF4-FFF2-40B4-BE49-F238E27FC236}">
                  <a16:creationId xmlns:a16="http://schemas.microsoft.com/office/drawing/2014/main" id="{7FF9CD3E-12A7-949E-A14F-C9AA6CDE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4779" y="1551914"/>
              <a:ext cx="704088" cy="704088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9CF7E855-00DF-F0E3-C51A-0C91025558A1}"/>
                </a:ext>
              </a:extLst>
            </p:cNvPr>
            <p:cNvSpPr txBox="1"/>
            <p:nvPr/>
          </p:nvSpPr>
          <p:spPr>
            <a:xfrm>
              <a:off x="3168757" y="222647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Test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0FD560-4985-21DB-E8D4-4F0BB12CE020}"/>
              </a:ext>
            </a:extLst>
          </p:cNvPr>
          <p:cNvGrpSpPr/>
          <p:nvPr/>
        </p:nvGrpSpPr>
        <p:grpSpPr>
          <a:xfrm>
            <a:off x="8092458" y="2467818"/>
            <a:ext cx="1389529" cy="914555"/>
            <a:chOff x="3914905" y="3063521"/>
            <a:chExt cx="1389529" cy="914555"/>
          </a:xfrm>
        </p:grpSpPr>
        <p:pic>
          <p:nvPicPr>
            <p:cNvPr id="60" name="Graphic 59" descr="Rocket with solid fill">
              <a:extLst>
                <a:ext uri="{FF2B5EF4-FFF2-40B4-BE49-F238E27FC236}">
                  <a16:creationId xmlns:a16="http://schemas.microsoft.com/office/drawing/2014/main" id="{0EF2C759-4776-4288-6E54-DBCF10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0927" y="3063521"/>
              <a:ext cx="704088" cy="704088"/>
            </a:xfrm>
            <a:prstGeom prst="rect">
              <a:avLst/>
            </a:prstGeom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99F1388B-E87E-A147-2C15-C5FEC3A21214}"/>
                </a:ext>
              </a:extLst>
            </p:cNvPr>
            <p:cNvSpPr txBox="1"/>
            <p:nvPr/>
          </p:nvSpPr>
          <p:spPr>
            <a:xfrm>
              <a:off x="3914905" y="369145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D6001C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Live</a:t>
              </a:r>
            </a:p>
          </p:txBody>
        </p:sp>
      </p:grpSp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8E269EAA-A5B5-CA04-E35A-BC6DFFD23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1029" y="2575392"/>
            <a:ext cx="704088" cy="704088"/>
          </a:xfrm>
          <a:prstGeom prst="rect">
            <a:avLst/>
          </a:prstGeom>
        </p:spPr>
      </p:pic>
      <p:pic>
        <p:nvPicPr>
          <p:cNvPr id="48" name="Graphic 47" descr="Chevron arrows with solid fill">
            <a:extLst>
              <a:ext uri="{FF2B5EF4-FFF2-40B4-BE49-F238E27FC236}">
                <a16:creationId xmlns:a16="http://schemas.microsoft.com/office/drawing/2014/main" id="{D330D63F-3414-4E4B-D93E-7C0F5E59D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2147" y="2678285"/>
            <a:ext cx="70408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9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B1473D1-F1BC-85E4-E79A-B4930E53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829608"/>
              </p:ext>
            </p:extLst>
          </p:nvPr>
        </p:nvGraphicFramePr>
        <p:xfrm>
          <a:off x="316001" y="1527514"/>
          <a:ext cx="11690028" cy="461331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98892">
                  <a:extLst>
                    <a:ext uri="{9D8B030D-6E8A-4147-A177-3AD203B41FA5}">
                      <a16:colId xmlns:a16="http://schemas.microsoft.com/office/drawing/2014/main" val="1344459390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2432655385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988754098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2129800868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1495320637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468259286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824470140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57755031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2705893206"/>
                    </a:ext>
                  </a:extLst>
                </a:gridCol>
              </a:tblGrid>
              <a:tr h="15377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32763"/>
                  </a:ext>
                </a:extLst>
              </a:tr>
              <a:tr h="15377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061328"/>
                  </a:ext>
                </a:extLst>
              </a:tr>
              <a:tr h="15377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012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چیدمان های مختلف دارایی ها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8556F-F1DF-0B9B-CE82-69B5262E8C4E}"/>
              </a:ext>
            </a:extLst>
          </p:cNvPr>
          <p:cNvGrpSpPr/>
          <p:nvPr/>
        </p:nvGrpSpPr>
        <p:grpSpPr>
          <a:xfrm>
            <a:off x="303033" y="1813705"/>
            <a:ext cx="1389529" cy="914555"/>
            <a:chOff x="2528047" y="1632769"/>
            <a:chExt cx="1389529" cy="914555"/>
          </a:xfrm>
        </p:grpSpPr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9C4840E-945C-0845-8338-39847B2EB04B}"/>
                </a:ext>
              </a:extLst>
            </p:cNvPr>
            <p:cNvSpPr txBox="1"/>
            <p:nvPr/>
          </p:nvSpPr>
          <p:spPr>
            <a:xfrm>
              <a:off x="2528047" y="2260707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Develop</a:t>
              </a:r>
            </a:p>
          </p:txBody>
        </p:sp>
        <p:pic>
          <p:nvPicPr>
            <p:cNvPr id="62" name="Graphic 61" descr="Tools with solid fill">
              <a:extLst>
                <a:ext uri="{FF2B5EF4-FFF2-40B4-BE49-F238E27FC236}">
                  <a16:creationId xmlns:a16="http://schemas.microsoft.com/office/drawing/2014/main" id="{2472E6B9-B721-9C6B-C57B-BFC84928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4069" y="1632769"/>
              <a:ext cx="703314" cy="70331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268393-1A67-0327-DD2B-A5009624D146}"/>
              </a:ext>
            </a:extLst>
          </p:cNvPr>
          <p:cNvGrpSpPr/>
          <p:nvPr/>
        </p:nvGrpSpPr>
        <p:grpSpPr>
          <a:xfrm>
            <a:off x="272218" y="3338525"/>
            <a:ext cx="1389529" cy="961182"/>
            <a:chOff x="3168757" y="1551914"/>
            <a:chExt cx="1389529" cy="961182"/>
          </a:xfrm>
        </p:grpSpPr>
        <p:pic>
          <p:nvPicPr>
            <p:cNvPr id="56" name="Graphic 55" descr="Flask with solid fill">
              <a:extLst>
                <a:ext uri="{FF2B5EF4-FFF2-40B4-BE49-F238E27FC236}">
                  <a16:creationId xmlns:a16="http://schemas.microsoft.com/office/drawing/2014/main" id="{7FF9CD3E-12A7-949E-A14F-C9AA6CDE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4779" y="1551914"/>
              <a:ext cx="704088" cy="704088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9CF7E855-00DF-F0E3-C51A-0C91025558A1}"/>
                </a:ext>
              </a:extLst>
            </p:cNvPr>
            <p:cNvSpPr txBox="1"/>
            <p:nvPr/>
          </p:nvSpPr>
          <p:spPr>
            <a:xfrm>
              <a:off x="3168757" y="222647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Test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0FD560-4985-21DB-E8D4-4F0BB12CE020}"/>
              </a:ext>
            </a:extLst>
          </p:cNvPr>
          <p:cNvGrpSpPr/>
          <p:nvPr/>
        </p:nvGrpSpPr>
        <p:grpSpPr>
          <a:xfrm>
            <a:off x="275972" y="4982701"/>
            <a:ext cx="1389529" cy="914555"/>
            <a:chOff x="3914905" y="3063521"/>
            <a:chExt cx="1389529" cy="914555"/>
          </a:xfrm>
        </p:grpSpPr>
        <p:pic>
          <p:nvPicPr>
            <p:cNvPr id="60" name="Graphic 59" descr="Rocket with solid fill">
              <a:extLst>
                <a:ext uri="{FF2B5EF4-FFF2-40B4-BE49-F238E27FC236}">
                  <a16:creationId xmlns:a16="http://schemas.microsoft.com/office/drawing/2014/main" id="{0EF2C759-4776-4288-6E54-DBCF10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0927" y="3063521"/>
              <a:ext cx="704088" cy="704088"/>
            </a:xfrm>
            <a:prstGeom prst="rect">
              <a:avLst/>
            </a:prstGeom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99F1388B-E87E-A147-2C15-C5FEC3A21214}"/>
                </a:ext>
              </a:extLst>
            </p:cNvPr>
            <p:cNvSpPr txBox="1"/>
            <p:nvPr/>
          </p:nvSpPr>
          <p:spPr>
            <a:xfrm>
              <a:off x="3914905" y="369145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Live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13AEFE-13D4-87E2-6EC4-55DD22BFBAF5}"/>
              </a:ext>
            </a:extLst>
          </p:cNvPr>
          <p:cNvGrpSpPr/>
          <p:nvPr/>
        </p:nvGrpSpPr>
        <p:grpSpPr>
          <a:xfrm>
            <a:off x="2450564" y="1812177"/>
            <a:ext cx="2260482" cy="1037855"/>
            <a:chOff x="2380403" y="2119233"/>
            <a:chExt cx="2260482" cy="1037855"/>
          </a:xfrm>
        </p:grpSpPr>
        <p:pic>
          <p:nvPicPr>
            <p:cNvPr id="25" name="Graphic 24" descr="Database with solid fill">
              <a:extLst>
                <a:ext uri="{FF2B5EF4-FFF2-40B4-BE49-F238E27FC236}">
                  <a16:creationId xmlns:a16="http://schemas.microsoft.com/office/drawing/2014/main" id="{3925DEAC-B2A5-2461-E805-6A87322E6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C86C9E0F-045F-1212-0547-76017B85B567}"/>
                </a:ext>
              </a:extLst>
            </p:cNvPr>
            <p:cNvSpPr txBox="1"/>
            <p:nvPr/>
          </p:nvSpPr>
          <p:spPr>
            <a:xfrm>
              <a:off x="2380403" y="2787756"/>
              <a:ext cx="2260482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STG,MDM</a:t>
              </a:r>
              <a:b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</a:b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DWH,DM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838550-BE74-8F29-7298-30817CA8C589}"/>
              </a:ext>
            </a:extLst>
          </p:cNvPr>
          <p:cNvGrpSpPr/>
          <p:nvPr/>
        </p:nvGrpSpPr>
        <p:grpSpPr>
          <a:xfrm>
            <a:off x="3728079" y="1859123"/>
            <a:ext cx="2260482" cy="850264"/>
            <a:chOff x="8401198" y="2121201"/>
            <a:chExt cx="2260482" cy="850264"/>
          </a:xfrm>
        </p:grpSpPr>
        <p:pic>
          <p:nvPicPr>
            <p:cNvPr id="34" name="Graphic 33" descr="Mathematics with solid fill">
              <a:extLst>
                <a:ext uri="{FF2B5EF4-FFF2-40B4-BE49-F238E27FC236}">
                  <a16:creationId xmlns:a16="http://schemas.microsoft.com/office/drawing/2014/main" id="{0F80EAB2-8FE1-FD1A-7612-33ECE6B1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53748" y="2121201"/>
              <a:ext cx="704088" cy="704088"/>
            </a:xfrm>
            <a:prstGeom prst="rect">
              <a:avLst/>
            </a:prstGeom>
          </p:spPr>
        </p:pic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49C5403A-7C88-15A9-572A-5E65EF33F48F}"/>
                </a:ext>
              </a:extLst>
            </p:cNvPr>
            <p:cNvSpPr txBox="1"/>
            <p:nvPr/>
          </p:nvSpPr>
          <p:spPr>
            <a:xfrm>
              <a:off x="8401198" y="2684848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Tabular OLAP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88E499-A420-D865-4D3E-A1DA7059ED2A}"/>
              </a:ext>
            </a:extLst>
          </p:cNvPr>
          <p:cNvGrpSpPr/>
          <p:nvPr/>
        </p:nvGrpSpPr>
        <p:grpSpPr>
          <a:xfrm>
            <a:off x="1166605" y="3382370"/>
            <a:ext cx="2260482" cy="856765"/>
            <a:chOff x="756755" y="2104433"/>
            <a:chExt cx="2260482" cy="856765"/>
          </a:xfrm>
        </p:grpSpPr>
        <p:pic>
          <p:nvPicPr>
            <p:cNvPr id="38" name="Graphic 37" descr="Factory with solid fill">
              <a:extLst>
                <a:ext uri="{FF2B5EF4-FFF2-40B4-BE49-F238E27FC236}">
                  <a16:creationId xmlns:a16="http://schemas.microsoft.com/office/drawing/2014/main" id="{6290AD5F-C01D-B9A2-2761-10F36129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34952" y="2104433"/>
              <a:ext cx="704088" cy="704088"/>
            </a:xfrm>
            <a:prstGeom prst="rect">
              <a:avLst/>
            </a:prstGeom>
          </p:spPr>
        </p:pic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E6B893F9-F66F-CEAA-B198-79B42AA14B86}"/>
                </a:ext>
              </a:extLst>
            </p:cNvPr>
            <p:cNvSpPr txBox="1"/>
            <p:nvPr/>
          </p:nvSpPr>
          <p:spPr>
            <a:xfrm>
              <a:off x="756755" y="2674581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ETL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6AC31-291F-556B-B4AD-5D3473C93F87}"/>
              </a:ext>
            </a:extLst>
          </p:cNvPr>
          <p:cNvGrpSpPr/>
          <p:nvPr/>
        </p:nvGrpSpPr>
        <p:grpSpPr>
          <a:xfrm>
            <a:off x="3743042" y="3381690"/>
            <a:ext cx="2260482" cy="850264"/>
            <a:chOff x="8401198" y="2121201"/>
            <a:chExt cx="2260482" cy="850264"/>
          </a:xfrm>
        </p:grpSpPr>
        <p:pic>
          <p:nvPicPr>
            <p:cNvPr id="45" name="Graphic 44" descr="Mathematics with solid fill">
              <a:extLst>
                <a:ext uri="{FF2B5EF4-FFF2-40B4-BE49-F238E27FC236}">
                  <a16:creationId xmlns:a16="http://schemas.microsoft.com/office/drawing/2014/main" id="{8FF7421D-5A6B-CD88-53EF-DC47C657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53748" y="2121201"/>
              <a:ext cx="704088" cy="704088"/>
            </a:xfrm>
            <a:prstGeom prst="rect">
              <a:avLst/>
            </a:prstGeom>
          </p:spPr>
        </p:pic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5623D2B-72A3-00CC-C108-6A1625D5BFD9}"/>
                </a:ext>
              </a:extLst>
            </p:cNvPr>
            <p:cNvSpPr txBox="1"/>
            <p:nvPr/>
          </p:nvSpPr>
          <p:spPr>
            <a:xfrm>
              <a:off x="8401198" y="2684848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Tabular OLAP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60A281-A9CF-8198-4216-DB0F9CA29412}"/>
              </a:ext>
            </a:extLst>
          </p:cNvPr>
          <p:cNvGrpSpPr/>
          <p:nvPr/>
        </p:nvGrpSpPr>
        <p:grpSpPr>
          <a:xfrm>
            <a:off x="1166605" y="4943337"/>
            <a:ext cx="2260482" cy="856765"/>
            <a:chOff x="756755" y="2104433"/>
            <a:chExt cx="2260482" cy="856765"/>
          </a:xfrm>
        </p:grpSpPr>
        <p:pic>
          <p:nvPicPr>
            <p:cNvPr id="49" name="Graphic 48" descr="Factory with solid fill">
              <a:extLst>
                <a:ext uri="{FF2B5EF4-FFF2-40B4-BE49-F238E27FC236}">
                  <a16:creationId xmlns:a16="http://schemas.microsoft.com/office/drawing/2014/main" id="{665C1F58-D1A4-EE2D-F0AD-800A4BE3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34952" y="2104433"/>
              <a:ext cx="704088" cy="704088"/>
            </a:xfrm>
            <a:prstGeom prst="rect">
              <a:avLst/>
            </a:prstGeom>
          </p:spPr>
        </p:pic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DB3C2174-F129-EB8B-4D19-B7CC8A6CAA74}"/>
                </a:ext>
              </a:extLst>
            </p:cNvPr>
            <p:cNvSpPr txBox="1"/>
            <p:nvPr/>
          </p:nvSpPr>
          <p:spPr>
            <a:xfrm>
              <a:off x="756755" y="2674581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ETL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73B811-F180-0AF7-F4D8-8A68AA08C82F}"/>
              </a:ext>
            </a:extLst>
          </p:cNvPr>
          <p:cNvGrpSpPr/>
          <p:nvPr/>
        </p:nvGrpSpPr>
        <p:grpSpPr>
          <a:xfrm>
            <a:off x="2546821" y="4952394"/>
            <a:ext cx="2026025" cy="847708"/>
            <a:chOff x="2491335" y="2119233"/>
            <a:chExt cx="2026025" cy="847708"/>
          </a:xfrm>
        </p:grpSpPr>
        <p:pic>
          <p:nvPicPr>
            <p:cNvPr id="52" name="Graphic 51" descr="Database with solid fill">
              <a:extLst>
                <a:ext uri="{FF2B5EF4-FFF2-40B4-BE49-F238E27FC236}">
                  <a16:creationId xmlns:a16="http://schemas.microsoft.com/office/drawing/2014/main" id="{621FC2C1-07B2-7E4C-2B4C-B024F111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D7768C97-374C-9A40-D1F3-648655221FB9}"/>
                </a:ext>
              </a:extLst>
            </p:cNvPr>
            <p:cNvSpPr txBox="1"/>
            <p:nvPr/>
          </p:nvSpPr>
          <p:spPr>
            <a:xfrm>
              <a:off x="2491335" y="2680324"/>
              <a:ext cx="2026025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STG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CB5530-023F-6539-51F3-00E9254BB6DE}"/>
              </a:ext>
            </a:extLst>
          </p:cNvPr>
          <p:cNvGrpSpPr/>
          <p:nvPr/>
        </p:nvGrpSpPr>
        <p:grpSpPr>
          <a:xfrm>
            <a:off x="6404648" y="4953917"/>
            <a:ext cx="2260482" cy="850264"/>
            <a:chOff x="8401198" y="2121201"/>
            <a:chExt cx="2260482" cy="850264"/>
          </a:xfrm>
        </p:grpSpPr>
        <p:pic>
          <p:nvPicPr>
            <p:cNvPr id="55" name="Graphic 54" descr="Mathematics with solid fill">
              <a:extLst>
                <a:ext uri="{FF2B5EF4-FFF2-40B4-BE49-F238E27FC236}">
                  <a16:creationId xmlns:a16="http://schemas.microsoft.com/office/drawing/2014/main" id="{3EAE1489-1CFC-F73C-230E-049F9045B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53748" y="2121201"/>
              <a:ext cx="704088" cy="704088"/>
            </a:xfrm>
            <a:prstGeom prst="rect">
              <a:avLst/>
            </a:prstGeom>
          </p:spPr>
        </p:pic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93057B92-F11A-BCDC-EAB5-DC7E3A5D6790}"/>
                </a:ext>
              </a:extLst>
            </p:cNvPr>
            <p:cNvSpPr txBox="1"/>
            <p:nvPr/>
          </p:nvSpPr>
          <p:spPr>
            <a:xfrm>
              <a:off x="8401198" y="2684848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Tabular OLAP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A2C021-5967-74B9-DC4A-D40D4197CFEE}"/>
              </a:ext>
            </a:extLst>
          </p:cNvPr>
          <p:cNvGrpSpPr/>
          <p:nvPr/>
        </p:nvGrpSpPr>
        <p:grpSpPr>
          <a:xfrm>
            <a:off x="7618326" y="4976075"/>
            <a:ext cx="2260482" cy="795922"/>
            <a:chOff x="4753827" y="2174979"/>
            <a:chExt cx="2260482" cy="795922"/>
          </a:xfrm>
        </p:grpSpPr>
        <p:pic>
          <p:nvPicPr>
            <p:cNvPr id="59" name="Graphic 58" descr="Gauge with solid fill">
              <a:extLst>
                <a:ext uri="{FF2B5EF4-FFF2-40B4-BE49-F238E27FC236}">
                  <a16:creationId xmlns:a16="http://schemas.microsoft.com/office/drawing/2014/main" id="{3834B84E-56C7-3BC3-8F38-B3A93E49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32024" y="2174979"/>
              <a:ext cx="704088" cy="704088"/>
            </a:xfrm>
            <a:prstGeom prst="rect">
              <a:avLst/>
            </a:prstGeom>
          </p:spPr>
        </p:pic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88B67BE7-914E-DED2-80A5-EB7C23C65342}"/>
                </a:ext>
              </a:extLst>
            </p:cNvPr>
            <p:cNvSpPr txBox="1"/>
            <p:nvPr/>
          </p:nvSpPr>
          <p:spPr>
            <a:xfrm>
              <a:off x="4753827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PBRS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713EC1-BFBA-E324-8E7B-B94B2CA76ED4}"/>
              </a:ext>
            </a:extLst>
          </p:cNvPr>
          <p:cNvGrpSpPr/>
          <p:nvPr/>
        </p:nvGrpSpPr>
        <p:grpSpPr>
          <a:xfrm>
            <a:off x="8872681" y="4915282"/>
            <a:ext cx="2260482" cy="890027"/>
            <a:chOff x="6742229" y="2080874"/>
            <a:chExt cx="2260482" cy="890027"/>
          </a:xfrm>
        </p:grpSpPr>
        <p:pic>
          <p:nvPicPr>
            <p:cNvPr id="64" name="Graphic 63" descr="Puzzle pieces with solid fill">
              <a:extLst>
                <a:ext uri="{FF2B5EF4-FFF2-40B4-BE49-F238E27FC236}">
                  <a16:creationId xmlns:a16="http://schemas.microsoft.com/office/drawing/2014/main" id="{D2D8E1A2-2A8D-2E4B-7E77-AC646794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66258" y="2080874"/>
              <a:ext cx="704088" cy="704088"/>
            </a:xfrm>
            <a:prstGeom prst="rect">
              <a:avLst/>
            </a:prstGeom>
          </p:spPr>
        </p:pic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7B054A0B-D9AC-E6A1-F484-F1C9BB466C00}"/>
                </a:ext>
              </a:extLst>
            </p:cNvPr>
            <p:cNvSpPr txBox="1"/>
            <p:nvPr/>
          </p:nvSpPr>
          <p:spPr>
            <a:xfrm>
              <a:off x="6742229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OOS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AB74FF1-052C-F04F-D616-6F8855EE969C}"/>
              </a:ext>
            </a:extLst>
          </p:cNvPr>
          <p:cNvGrpSpPr/>
          <p:nvPr/>
        </p:nvGrpSpPr>
        <p:grpSpPr>
          <a:xfrm>
            <a:off x="3834039" y="4956473"/>
            <a:ext cx="2055860" cy="847708"/>
            <a:chOff x="2491335" y="2119233"/>
            <a:chExt cx="2055860" cy="847708"/>
          </a:xfrm>
        </p:grpSpPr>
        <p:pic>
          <p:nvPicPr>
            <p:cNvPr id="67" name="Graphic 66" descr="Database with solid fill">
              <a:extLst>
                <a:ext uri="{FF2B5EF4-FFF2-40B4-BE49-F238E27FC236}">
                  <a16:creationId xmlns:a16="http://schemas.microsoft.com/office/drawing/2014/main" id="{68325FB3-9388-558B-A62B-45950AE4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2C1A59C9-DBFE-7F26-BFC9-72C7907B1187}"/>
                </a:ext>
              </a:extLst>
            </p:cNvPr>
            <p:cNvSpPr txBox="1"/>
            <p:nvPr/>
          </p:nvSpPr>
          <p:spPr>
            <a:xfrm>
              <a:off x="2491335" y="2680324"/>
              <a:ext cx="2055860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MDM,DWH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4DFD10-86D8-CEC5-BA04-B8AD13D94854}"/>
              </a:ext>
            </a:extLst>
          </p:cNvPr>
          <p:cNvGrpSpPr/>
          <p:nvPr/>
        </p:nvGrpSpPr>
        <p:grpSpPr>
          <a:xfrm>
            <a:off x="5142681" y="4947534"/>
            <a:ext cx="2026025" cy="847708"/>
            <a:chOff x="2491335" y="2119233"/>
            <a:chExt cx="2026025" cy="847708"/>
          </a:xfrm>
        </p:grpSpPr>
        <p:pic>
          <p:nvPicPr>
            <p:cNvPr id="70" name="Graphic 69" descr="Database with solid fill">
              <a:extLst>
                <a:ext uri="{FF2B5EF4-FFF2-40B4-BE49-F238E27FC236}">
                  <a16:creationId xmlns:a16="http://schemas.microsoft.com/office/drawing/2014/main" id="{566354E5-A180-1EE8-018D-BB8C9BA1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4A17063-58DE-680D-6D75-281B170F1A21}"/>
                </a:ext>
              </a:extLst>
            </p:cNvPr>
            <p:cNvSpPr txBox="1"/>
            <p:nvPr/>
          </p:nvSpPr>
          <p:spPr>
            <a:xfrm>
              <a:off x="2491335" y="2680324"/>
              <a:ext cx="2026025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DM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073568-0CA0-E6F1-8BC1-8C1F965EDCEC}"/>
              </a:ext>
            </a:extLst>
          </p:cNvPr>
          <p:cNvGrpSpPr/>
          <p:nvPr/>
        </p:nvGrpSpPr>
        <p:grpSpPr>
          <a:xfrm>
            <a:off x="2439944" y="3389427"/>
            <a:ext cx="2260482" cy="1037855"/>
            <a:chOff x="2380403" y="2119233"/>
            <a:chExt cx="2260482" cy="1037855"/>
          </a:xfrm>
        </p:grpSpPr>
        <p:pic>
          <p:nvPicPr>
            <p:cNvPr id="73" name="Graphic 72" descr="Database with solid fill">
              <a:extLst>
                <a:ext uri="{FF2B5EF4-FFF2-40B4-BE49-F238E27FC236}">
                  <a16:creationId xmlns:a16="http://schemas.microsoft.com/office/drawing/2014/main" id="{73D4A7ED-1CD0-1AF2-2DE1-DE48AFA1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35D55E95-D9D9-4CB8-B82F-24C188B6A211}"/>
                </a:ext>
              </a:extLst>
            </p:cNvPr>
            <p:cNvSpPr txBox="1"/>
            <p:nvPr/>
          </p:nvSpPr>
          <p:spPr>
            <a:xfrm>
              <a:off x="2380403" y="2787756"/>
              <a:ext cx="2260482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STG,MDM</a:t>
              </a:r>
              <a:b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</a:b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DWH,DM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5254EFF-52B4-4792-ED9E-AF5D470F609E}"/>
              </a:ext>
            </a:extLst>
          </p:cNvPr>
          <p:cNvGrpSpPr/>
          <p:nvPr/>
        </p:nvGrpSpPr>
        <p:grpSpPr>
          <a:xfrm>
            <a:off x="5025452" y="1915729"/>
            <a:ext cx="2260482" cy="795922"/>
            <a:chOff x="4753827" y="2174979"/>
            <a:chExt cx="2260482" cy="795922"/>
          </a:xfrm>
        </p:grpSpPr>
        <p:pic>
          <p:nvPicPr>
            <p:cNvPr id="85" name="Graphic 84" descr="Gauge with solid fill">
              <a:extLst>
                <a:ext uri="{FF2B5EF4-FFF2-40B4-BE49-F238E27FC236}">
                  <a16:creationId xmlns:a16="http://schemas.microsoft.com/office/drawing/2014/main" id="{56E4EB62-7429-F765-6739-074B7C63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32024" y="2174979"/>
              <a:ext cx="704088" cy="704088"/>
            </a:xfrm>
            <a:prstGeom prst="rect">
              <a:avLst/>
            </a:prstGeom>
          </p:spPr>
        </p:pic>
        <p:sp>
          <p:nvSpPr>
            <p:cNvPr id="86" name="TextBox 12">
              <a:extLst>
                <a:ext uri="{FF2B5EF4-FFF2-40B4-BE49-F238E27FC236}">
                  <a16:creationId xmlns:a16="http://schemas.microsoft.com/office/drawing/2014/main" id="{7255E367-B9E3-6E82-A516-A9A55FB01FB6}"/>
                </a:ext>
              </a:extLst>
            </p:cNvPr>
            <p:cNvSpPr txBox="1"/>
            <p:nvPr/>
          </p:nvSpPr>
          <p:spPr>
            <a:xfrm>
              <a:off x="4753827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PBRS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4E6E7D-491D-0AF1-63FD-D318747C284C}"/>
              </a:ext>
            </a:extLst>
          </p:cNvPr>
          <p:cNvGrpSpPr/>
          <p:nvPr/>
        </p:nvGrpSpPr>
        <p:grpSpPr>
          <a:xfrm>
            <a:off x="6344872" y="1813397"/>
            <a:ext cx="2260482" cy="890027"/>
            <a:chOff x="6742229" y="2080874"/>
            <a:chExt cx="2260482" cy="890027"/>
          </a:xfrm>
        </p:grpSpPr>
        <p:pic>
          <p:nvPicPr>
            <p:cNvPr id="88" name="Graphic 87" descr="Puzzle pieces with solid fill">
              <a:extLst>
                <a:ext uri="{FF2B5EF4-FFF2-40B4-BE49-F238E27FC236}">
                  <a16:creationId xmlns:a16="http://schemas.microsoft.com/office/drawing/2014/main" id="{E6747F55-90F0-50D2-F35D-42BD71A13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66258" y="2080874"/>
              <a:ext cx="704088" cy="704088"/>
            </a:xfrm>
            <a:prstGeom prst="rect">
              <a:avLst/>
            </a:prstGeom>
          </p:spPr>
        </p:pic>
        <p:sp>
          <p:nvSpPr>
            <p:cNvPr id="89" name="TextBox 12">
              <a:extLst>
                <a:ext uri="{FF2B5EF4-FFF2-40B4-BE49-F238E27FC236}">
                  <a16:creationId xmlns:a16="http://schemas.microsoft.com/office/drawing/2014/main" id="{F822953E-D9ED-E315-95FF-71421FEA9197}"/>
                </a:ext>
              </a:extLst>
            </p:cNvPr>
            <p:cNvSpPr txBox="1"/>
            <p:nvPr/>
          </p:nvSpPr>
          <p:spPr>
            <a:xfrm>
              <a:off x="6742229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OOS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33DAA-2D0E-2720-B0CC-64156662240D}"/>
              </a:ext>
            </a:extLst>
          </p:cNvPr>
          <p:cNvGrpSpPr/>
          <p:nvPr/>
        </p:nvGrpSpPr>
        <p:grpSpPr>
          <a:xfrm>
            <a:off x="5016381" y="3431353"/>
            <a:ext cx="2260482" cy="795922"/>
            <a:chOff x="4753827" y="2174979"/>
            <a:chExt cx="2260482" cy="795922"/>
          </a:xfrm>
        </p:grpSpPr>
        <p:pic>
          <p:nvPicPr>
            <p:cNvPr id="91" name="Graphic 90" descr="Gauge with solid fill">
              <a:extLst>
                <a:ext uri="{FF2B5EF4-FFF2-40B4-BE49-F238E27FC236}">
                  <a16:creationId xmlns:a16="http://schemas.microsoft.com/office/drawing/2014/main" id="{78503C07-BE9B-76F6-B770-D962C85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32024" y="2174979"/>
              <a:ext cx="704088" cy="704088"/>
            </a:xfrm>
            <a:prstGeom prst="rect">
              <a:avLst/>
            </a:prstGeom>
          </p:spPr>
        </p:pic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CB764029-3590-3EDB-0A45-58C9638D38E5}"/>
                </a:ext>
              </a:extLst>
            </p:cNvPr>
            <p:cNvSpPr txBox="1"/>
            <p:nvPr/>
          </p:nvSpPr>
          <p:spPr>
            <a:xfrm>
              <a:off x="4753827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PBRS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06A134-9424-649B-E064-2CC126C3CC2C}"/>
              </a:ext>
            </a:extLst>
          </p:cNvPr>
          <p:cNvGrpSpPr/>
          <p:nvPr/>
        </p:nvGrpSpPr>
        <p:grpSpPr>
          <a:xfrm>
            <a:off x="6379001" y="3329578"/>
            <a:ext cx="2260482" cy="890027"/>
            <a:chOff x="6742229" y="2080874"/>
            <a:chExt cx="2260482" cy="890027"/>
          </a:xfrm>
        </p:grpSpPr>
        <p:pic>
          <p:nvPicPr>
            <p:cNvPr id="94" name="Graphic 93" descr="Puzzle pieces with solid fill">
              <a:extLst>
                <a:ext uri="{FF2B5EF4-FFF2-40B4-BE49-F238E27FC236}">
                  <a16:creationId xmlns:a16="http://schemas.microsoft.com/office/drawing/2014/main" id="{26A762FB-5597-E7AE-3A7B-C7B6BF47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66258" y="2080874"/>
              <a:ext cx="704088" cy="704088"/>
            </a:xfrm>
            <a:prstGeom prst="rect">
              <a:avLst/>
            </a:prstGeom>
          </p:spPr>
        </p:pic>
        <p:sp>
          <p:nvSpPr>
            <p:cNvPr id="95" name="TextBox 12">
              <a:extLst>
                <a:ext uri="{FF2B5EF4-FFF2-40B4-BE49-F238E27FC236}">
                  <a16:creationId xmlns:a16="http://schemas.microsoft.com/office/drawing/2014/main" id="{7F98A275-6763-3853-FA2E-A8D2E44D9026}"/>
                </a:ext>
              </a:extLst>
            </p:cNvPr>
            <p:cNvSpPr txBox="1"/>
            <p:nvPr/>
          </p:nvSpPr>
          <p:spPr>
            <a:xfrm>
              <a:off x="6742229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OOS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037D13-497F-3823-3383-76A9DD4E0EF1}"/>
              </a:ext>
            </a:extLst>
          </p:cNvPr>
          <p:cNvGrpSpPr/>
          <p:nvPr/>
        </p:nvGrpSpPr>
        <p:grpSpPr>
          <a:xfrm>
            <a:off x="1158235" y="1813778"/>
            <a:ext cx="2260482" cy="856765"/>
            <a:chOff x="756755" y="2104433"/>
            <a:chExt cx="2260482" cy="856765"/>
          </a:xfrm>
        </p:grpSpPr>
        <p:pic>
          <p:nvPicPr>
            <p:cNvPr id="97" name="Graphic 96" descr="Factory with solid fill">
              <a:extLst>
                <a:ext uri="{FF2B5EF4-FFF2-40B4-BE49-F238E27FC236}">
                  <a16:creationId xmlns:a16="http://schemas.microsoft.com/office/drawing/2014/main" id="{11E2FF5F-5610-5811-D644-1DE0BF2C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34952" y="2104433"/>
              <a:ext cx="704088" cy="704088"/>
            </a:xfrm>
            <a:prstGeom prst="rect">
              <a:avLst/>
            </a:prstGeom>
          </p:spPr>
        </p:pic>
        <p:sp>
          <p:nvSpPr>
            <p:cNvPr id="98" name="TextBox 12">
              <a:extLst>
                <a:ext uri="{FF2B5EF4-FFF2-40B4-BE49-F238E27FC236}">
                  <a16:creationId xmlns:a16="http://schemas.microsoft.com/office/drawing/2014/main" id="{721E0220-97A7-0AEF-DEF3-204F34A36577}"/>
                </a:ext>
              </a:extLst>
            </p:cNvPr>
            <p:cNvSpPr txBox="1"/>
            <p:nvPr/>
          </p:nvSpPr>
          <p:spPr>
            <a:xfrm>
              <a:off x="756755" y="2674581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ETL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C786D80-E364-6B93-A80B-9B433E3C4C29}"/>
              </a:ext>
            </a:extLst>
          </p:cNvPr>
          <p:cNvGrpSpPr/>
          <p:nvPr/>
        </p:nvGrpSpPr>
        <p:grpSpPr>
          <a:xfrm>
            <a:off x="10273912" y="3225203"/>
            <a:ext cx="2260482" cy="1115125"/>
            <a:chOff x="3621576" y="1857559"/>
            <a:chExt cx="2260482" cy="1115125"/>
          </a:xfrm>
        </p:grpSpPr>
        <p:pic>
          <p:nvPicPr>
            <p:cNvPr id="100" name="Graphic 99" descr="Robot with solid fill">
              <a:extLst>
                <a:ext uri="{FF2B5EF4-FFF2-40B4-BE49-F238E27FC236}">
                  <a16:creationId xmlns:a16="http://schemas.microsoft.com/office/drawing/2014/main" id="{F1499F6D-1CC1-BECD-8927-EBAB8BEA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225915" y="1857559"/>
              <a:ext cx="914400" cy="914400"/>
            </a:xfrm>
            <a:prstGeom prst="rect">
              <a:avLst/>
            </a:prstGeom>
          </p:spPr>
        </p:pic>
        <p:sp>
          <p:nvSpPr>
            <p:cNvPr id="101" name="TextBox 12">
              <a:extLst>
                <a:ext uri="{FF2B5EF4-FFF2-40B4-BE49-F238E27FC236}">
                  <a16:creationId xmlns:a16="http://schemas.microsoft.com/office/drawing/2014/main" id="{A2A7851F-ACED-4E3D-C56B-39E24D9E40AB}"/>
                </a:ext>
              </a:extLst>
            </p:cNvPr>
            <p:cNvSpPr txBox="1"/>
            <p:nvPr/>
          </p:nvSpPr>
          <p:spPr>
            <a:xfrm>
              <a:off x="3621576" y="2686067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Azure DevOps</a:t>
              </a:r>
            </a:p>
          </p:txBody>
        </p:sp>
      </p:grpSp>
      <p:sp>
        <p:nvSpPr>
          <p:cNvPr id="102" name="TextBox 12">
            <a:extLst>
              <a:ext uri="{FF2B5EF4-FFF2-40B4-BE49-F238E27FC236}">
                <a16:creationId xmlns:a16="http://schemas.microsoft.com/office/drawing/2014/main" id="{7C4D1AA9-107C-6EB8-B3B8-F7BE9280DD2A}"/>
              </a:ext>
            </a:extLst>
          </p:cNvPr>
          <p:cNvSpPr txBox="1"/>
          <p:nvPr/>
        </p:nvSpPr>
        <p:spPr>
          <a:xfrm>
            <a:off x="404211" y="1149641"/>
            <a:ext cx="1257536" cy="2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520"/>
              </a:lnSpc>
            </a:pPr>
            <a:r>
              <a:rPr lang="en-US" sz="12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rPr>
              <a:t>Total: 18</a:t>
            </a:r>
          </a:p>
        </p:txBody>
      </p:sp>
    </p:spTree>
    <p:extLst>
      <p:ext uri="{BB962C8B-B14F-4D97-AF65-F5344CB8AC3E}">
        <p14:creationId xmlns:p14="http://schemas.microsoft.com/office/powerpoint/2010/main" val="165542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B1473D1-F1BC-85E4-E79A-B4930E53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668682"/>
              </p:ext>
            </p:extLst>
          </p:nvPr>
        </p:nvGraphicFramePr>
        <p:xfrm>
          <a:off x="316001" y="1527514"/>
          <a:ext cx="9092251" cy="461331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98893">
                  <a:extLst>
                    <a:ext uri="{9D8B030D-6E8A-4147-A177-3AD203B41FA5}">
                      <a16:colId xmlns:a16="http://schemas.microsoft.com/office/drawing/2014/main" val="1344459390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2432655385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988754098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2129800868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1495320637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468259286"/>
                    </a:ext>
                  </a:extLst>
                </a:gridCol>
                <a:gridCol w="1298893">
                  <a:extLst>
                    <a:ext uri="{9D8B030D-6E8A-4147-A177-3AD203B41FA5}">
                      <a16:colId xmlns:a16="http://schemas.microsoft.com/office/drawing/2014/main" val="3824470140"/>
                    </a:ext>
                  </a:extLst>
                </a:gridCol>
              </a:tblGrid>
              <a:tr h="15377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32763"/>
                  </a:ext>
                </a:extLst>
              </a:tr>
              <a:tr h="15377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061328"/>
                  </a:ext>
                </a:extLst>
              </a:tr>
              <a:tr h="15377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012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چیدمان های مختلف دارایی ها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8556F-F1DF-0B9B-CE82-69B5262E8C4E}"/>
              </a:ext>
            </a:extLst>
          </p:cNvPr>
          <p:cNvGrpSpPr/>
          <p:nvPr/>
        </p:nvGrpSpPr>
        <p:grpSpPr>
          <a:xfrm>
            <a:off x="303033" y="1813705"/>
            <a:ext cx="1389529" cy="914555"/>
            <a:chOff x="2528047" y="1632769"/>
            <a:chExt cx="1389529" cy="914555"/>
          </a:xfrm>
        </p:grpSpPr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9C4840E-945C-0845-8338-39847B2EB04B}"/>
                </a:ext>
              </a:extLst>
            </p:cNvPr>
            <p:cNvSpPr txBox="1"/>
            <p:nvPr/>
          </p:nvSpPr>
          <p:spPr>
            <a:xfrm>
              <a:off x="2528047" y="2260707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Develop</a:t>
              </a:r>
            </a:p>
          </p:txBody>
        </p:sp>
        <p:pic>
          <p:nvPicPr>
            <p:cNvPr id="62" name="Graphic 61" descr="Tools with solid fill">
              <a:extLst>
                <a:ext uri="{FF2B5EF4-FFF2-40B4-BE49-F238E27FC236}">
                  <a16:creationId xmlns:a16="http://schemas.microsoft.com/office/drawing/2014/main" id="{2472E6B9-B721-9C6B-C57B-BFC84928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4069" y="1632769"/>
              <a:ext cx="703314" cy="70331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268393-1A67-0327-DD2B-A5009624D146}"/>
              </a:ext>
            </a:extLst>
          </p:cNvPr>
          <p:cNvGrpSpPr/>
          <p:nvPr/>
        </p:nvGrpSpPr>
        <p:grpSpPr>
          <a:xfrm>
            <a:off x="272218" y="3338525"/>
            <a:ext cx="1389529" cy="961182"/>
            <a:chOff x="3168757" y="1551914"/>
            <a:chExt cx="1389529" cy="961182"/>
          </a:xfrm>
        </p:grpSpPr>
        <p:pic>
          <p:nvPicPr>
            <p:cNvPr id="56" name="Graphic 55" descr="Flask with solid fill">
              <a:extLst>
                <a:ext uri="{FF2B5EF4-FFF2-40B4-BE49-F238E27FC236}">
                  <a16:creationId xmlns:a16="http://schemas.microsoft.com/office/drawing/2014/main" id="{7FF9CD3E-12A7-949E-A14F-C9AA6CDE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4779" y="1551914"/>
              <a:ext cx="704088" cy="704088"/>
            </a:xfrm>
            <a:prstGeom prst="rect">
              <a:avLst/>
            </a:prstGeom>
          </p:spPr>
        </p:pic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9CF7E855-00DF-F0E3-C51A-0C91025558A1}"/>
                </a:ext>
              </a:extLst>
            </p:cNvPr>
            <p:cNvSpPr txBox="1"/>
            <p:nvPr/>
          </p:nvSpPr>
          <p:spPr>
            <a:xfrm>
              <a:off x="3168757" y="222647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Test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0FD560-4985-21DB-E8D4-4F0BB12CE020}"/>
              </a:ext>
            </a:extLst>
          </p:cNvPr>
          <p:cNvGrpSpPr/>
          <p:nvPr/>
        </p:nvGrpSpPr>
        <p:grpSpPr>
          <a:xfrm>
            <a:off x="275972" y="4982701"/>
            <a:ext cx="1389529" cy="914555"/>
            <a:chOff x="3914905" y="3063521"/>
            <a:chExt cx="1389529" cy="914555"/>
          </a:xfrm>
        </p:grpSpPr>
        <p:pic>
          <p:nvPicPr>
            <p:cNvPr id="60" name="Graphic 59" descr="Rocket with solid fill">
              <a:extLst>
                <a:ext uri="{FF2B5EF4-FFF2-40B4-BE49-F238E27FC236}">
                  <a16:creationId xmlns:a16="http://schemas.microsoft.com/office/drawing/2014/main" id="{0EF2C759-4776-4288-6E54-DBCF1033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0927" y="3063521"/>
              <a:ext cx="704088" cy="704088"/>
            </a:xfrm>
            <a:prstGeom prst="rect">
              <a:avLst/>
            </a:prstGeom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99F1388B-E87E-A147-2C15-C5FEC3A21214}"/>
                </a:ext>
              </a:extLst>
            </p:cNvPr>
            <p:cNvSpPr txBox="1"/>
            <p:nvPr/>
          </p:nvSpPr>
          <p:spPr>
            <a:xfrm>
              <a:off x="3914905" y="3691459"/>
              <a:ext cx="1389529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Live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88E499-A420-D865-4D3E-A1DA7059ED2A}"/>
              </a:ext>
            </a:extLst>
          </p:cNvPr>
          <p:cNvGrpSpPr/>
          <p:nvPr/>
        </p:nvGrpSpPr>
        <p:grpSpPr>
          <a:xfrm>
            <a:off x="1166605" y="3382370"/>
            <a:ext cx="2260482" cy="856765"/>
            <a:chOff x="756755" y="2104433"/>
            <a:chExt cx="2260482" cy="856765"/>
          </a:xfrm>
        </p:grpSpPr>
        <p:pic>
          <p:nvPicPr>
            <p:cNvPr id="38" name="Graphic 37" descr="Factory with solid fill">
              <a:extLst>
                <a:ext uri="{FF2B5EF4-FFF2-40B4-BE49-F238E27FC236}">
                  <a16:creationId xmlns:a16="http://schemas.microsoft.com/office/drawing/2014/main" id="{6290AD5F-C01D-B9A2-2761-10F36129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34952" y="2104433"/>
              <a:ext cx="704088" cy="704088"/>
            </a:xfrm>
            <a:prstGeom prst="rect">
              <a:avLst/>
            </a:prstGeom>
          </p:spPr>
        </p:pic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E6B893F9-F66F-CEAA-B198-79B42AA14B86}"/>
                </a:ext>
              </a:extLst>
            </p:cNvPr>
            <p:cNvSpPr txBox="1"/>
            <p:nvPr/>
          </p:nvSpPr>
          <p:spPr>
            <a:xfrm>
              <a:off x="756755" y="2674581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ETL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6AC31-291F-556B-B4AD-5D3473C93F87}"/>
              </a:ext>
            </a:extLst>
          </p:cNvPr>
          <p:cNvGrpSpPr/>
          <p:nvPr/>
        </p:nvGrpSpPr>
        <p:grpSpPr>
          <a:xfrm>
            <a:off x="3743042" y="3381690"/>
            <a:ext cx="2260482" cy="850264"/>
            <a:chOff x="8401198" y="2121201"/>
            <a:chExt cx="2260482" cy="850264"/>
          </a:xfrm>
        </p:grpSpPr>
        <p:pic>
          <p:nvPicPr>
            <p:cNvPr id="45" name="Graphic 44" descr="Mathematics with solid fill">
              <a:extLst>
                <a:ext uri="{FF2B5EF4-FFF2-40B4-BE49-F238E27FC236}">
                  <a16:creationId xmlns:a16="http://schemas.microsoft.com/office/drawing/2014/main" id="{8FF7421D-5A6B-CD88-53EF-DC47C657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53748" y="2121201"/>
              <a:ext cx="704088" cy="704088"/>
            </a:xfrm>
            <a:prstGeom prst="rect">
              <a:avLst/>
            </a:prstGeom>
          </p:spPr>
        </p:pic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5623D2B-72A3-00CC-C108-6A1625D5BFD9}"/>
                </a:ext>
              </a:extLst>
            </p:cNvPr>
            <p:cNvSpPr txBox="1"/>
            <p:nvPr/>
          </p:nvSpPr>
          <p:spPr>
            <a:xfrm>
              <a:off x="8401198" y="2684848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Tabular OLAP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073568-0CA0-E6F1-8BC1-8C1F965EDCEC}"/>
              </a:ext>
            </a:extLst>
          </p:cNvPr>
          <p:cNvGrpSpPr/>
          <p:nvPr/>
        </p:nvGrpSpPr>
        <p:grpSpPr>
          <a:xfrm>
            <a:off x="2439944" y="3389427"/>
            <a:ext cx="2260482" cy="1037855"/>
            <a:chOff x="2380403" y="2119233"/>
            <a:chExt cx="2260482" cy="1037855"/>
          </a:xfrm>
        </p:grpSpPr>
        <p:pic>
          <p:nvPicPr>
            <p:cNvPr id="73" name="Graphic 72" descr="Database with solid fill">
              <a:extLst>
                <a:ext uri="{FF2B5EF4-FFF2-40B4-BE49-F238E27FC236}">
                  <a16:creationId xmlns:a16="http://schemas.microsoft.com/office/drawing/2014/main" id="{73D4A7ED-1CD0-1AF2-2DE1-DE48AFA1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35D55E95-D9D9-4CB8-B82F-24C188B6A211}"/>
                </a:ext>
              </a:extLst>
            </p:cNvPr>
            <p:cNvSpPr txBox="1"/>
            <p:nvPr/>
          </p:nvSpPr>
          <p:spPr>
            <a:xfrm>
              <a:off x="2380403" y="2787756"/>
              <a:ext cx="2260482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STG,MDM</a:t>
              </a:r>
              <a:b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</a:b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DWH,DM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33DAA-2D0E-2720-B0CC-64156662240D}"/>
              </a:ext>
            </a:extLst>
          </p:cNvPr>
          <p:cNvGrpSpPr/>
          <p:nvPr/>
        </p:nvGrpSpPr>
        <p:grpSpPr>
          <a:xfrm>
            <a:off x="5016381" y="3431353"/>
            <a:ext cx="2260482" cy="795922"/>
            <a:chOff x="4753827" y="2174979"/>
            <a:chExt cx="2260482" cy="795922"/>
          </a:xfrm>
        </p:grpSpPr>
        <p:pic>
          <p:nvPicPr>
            <p:cNvPr id="91" name="Graphic 90" descr="Gauge with solid fill">
              <a:extLst>
                <a:ext uri="{FF2B5EF4-FFF2-40B4-BE49-F238E27FC236}">
                  <a16:creationId xmlns:a16="http://schemas.microsoft.com/office/drawing/2014/main" id="{78503C07-BE9B-76F6-B770-D962C85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32024" y="2174979"/>
              <a:ext cx="704088" cy="704088"/>
            </a:xfrm>
            <a:prstGeom prst="rect">
              <a:avLst/>
            </a:prstGeom>
          </p:spPr>
        </p:pic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CB764029-3590-3EDB-0A45-58C9638D38E5}"/>
                </a:ext>
              </a:extLst>
            </p:cNvPr>
            <p:cNvSpPr txBox="1"/>
            <p:nvPr/>
          </p:nvSpPr>
          <p:spPr>
            <a:xfrm>
              <a:off x="4753827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PBRS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06A134-9424-649B-E064-2CC126C3CC2C}"/>
              </a:ext>
            </a:extLst>
          </p:cNvPr>
          <p:cNvGrpSpPr/>
          <p:nvPr/>
        </p:nvGrpSpPr>
        <p:grpSpPr>
          <a:xfrm>
            <a:off x="6379001" y="3329578"/>
            <a:ext cx="2260482" cy="890027"/>
            <a:chOff x="6742229" y="2080874"/>
            <a:chExt cx="2260482" cy="890027"/>
          </a:xfrm>
        </p:grpSpPr>
        <p:pic>
          <p:nvPicPr>
            <p:cNvPr id="94" name="Graphic 93" descr="Puzzle pieces with solid fill">
              <a:extLst>
                <a:ext uri="{FF2B5EF4-FFF2-40B4-BE49-F238E27FC236}">
                  <a16:creationId xmlns:a16="http://schemas.microsoft.com/office/drawing/2014/main" id="{26A762FB-5597-E7AE-3A7B-C7B6BF47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66258" y="2080874"/>
              <a:ext cx="704088" cy="704088"/>
            </a:xfrm>
            <a:prstGeom prst="rect">
              <a:avLst/>
            </a:prstGeom>
          </p:spPr>
        </p:pic>
        <p:sp>
          <p:nvSpPr>
            <p:cNvPr id="95" name="TextBox 12">
              <a:extLst>
                <a:ext uri="{FF2B5EF4-FFF2-40B4-BE49-F238E27FC236}">
                  <a16:creationId xmlns:a16="http://schemas.microsoft.com/office/drawing/2014/main" id="{7F98A275-6763-3853-FA2E-A8D2E44D9026}"/>
                </a:ext>
              </a:extLst>
            </p:cNvPr>
            <p:cNvSpPr txBox="1"/>
            <p:nvPr/>
          </p:nvSpPr>
          <p:spPr>
            <a:xfrm>
              <a:off x="6742229" y="2684284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OOS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C786D80-E364-6B93-A80B-9B433E3C4C29}"/>
              </a:ext>
            </a:extLst>
          </p:cNvPr>
          <p:cNvGrpSpPr/>
          <p:nvPr/>
        </p:nvGrpSpPr>
        <p:grpSpPr>
          <a:xfrm>
            <a:off x="7692075" y="3225203"/>
            <a:ext cx="2260482" cy="1115125"/>
            <a:chOff x="3621576" y="1857559"/>
            <a:chExt cx="2260482" cy="1115125"/>
          </a:xfrm>
        </p:grpSpPr>
        <p:pic>
          <p:nvPicPr>
            <p:cNvPr id="100" name="Graphic 99" descr="Robot with solid fill">
              <a:extLst>
                <a:ext uri="{FF2B5EF4-FFF2-40B4-BE49-F238E27FC236}">
                  <a16:creationId xmlns:a16="http://schemas.microsoft.com/office/drawing/2014/main" id="{F1499F6D-1CC1-BECD-8927-EBAB8BEA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225915" y="1857559"/>
              <a:ext cx="914400" cy="914400"/>
            </a:xfrm>
            <a:prstGeom prst="rect">
              <a:avLst/>
            </a:prstGeom>
          </p:spPr>
        </p:pic>
        <p:sp>
          <p:nvSpPr>
            <p:cNvPr id="101" name="TextBox 12">
              <a:extLst>
                <a:ext uri="{FF2B5EF4-FFF2-40B4-BE49-F238E27FC236}">
                  <a16:creationId xmlns:a16="http://schemas.microsoft.com/office/drawing/2014/main" id="{A2A7851F-ACED-4E3D-C56B-39E24D9E40AB}"/>
                </a:ext>
              </a:extLst>
            </p:cNvPr>
            <p:cNvSpPr txBox="1"/>
            <p:nvPr/>
          </p:nvSpPr>
          <p:spPr>
            <a:xfrm>
              <a:off x="3621576" y="2686067"/>
              <a:ext cx="2260482" cy="2866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>
                <a:lnSpc>
                  <a:spcPts val="252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Azure DevOps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C7DC3B-93B8-C058-E8E2-587972C51A59}"/>
              </a:ext>
            </a:extLst>
          </p:cNvPr>
          <p:cNvGrpSpPr/>
          <p:nvPr/>
        </p:nvGrpSpPr>
        <p:grpSpPr>
          <a:xfrm>
            <a:off x="2430979" y="4949288"/>
            <a:ext cx="2260482" cy="1037855"/>
            <a:chOff x="2380403" y="2119233"/>
            <a:chExt cx="2260482" cy="1037855"/>
          </a:xfrm>
        </p:grpSpPr>
        <p:pic>
          <p:nvPicPr>
            <p:cNvPr id="79" name="Graphic 78" descr="Database with solid fill">
              <a:extLst>
                <a:ext uri="{FF2B5EF4-FFF2-40B4-BE49-F238E27FC236}">
                  <a16:creationId xmlns:a16="http://schemas.microsoft.com/office/drawing/2014/main" id="{5E9C7AAD-C992-A9DB-C4D5-573B48B5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3572" y="2119233"/>
              <a:ext cx="704088" cy="704088"/>
            </a:xfrm>
            <a:prstGeom prst="rect">
              <a:avLst/>
            </a:prstGeom>
          </p:spPr>
        </p:pic>
        <p:sp>
          <p:nvSpPr>
            <p:cNvPr id="80" name="TextBox 12">
              <a:extLst>
                <a:ext uri="{FF2B5EF4-FFF2-40B4-BE49-F238E27FC236}">
                  <a16:creationId xmlns:a16="http://schemas.microsoft.com/office/drawing/2014/main" id="{25C6A7A4-577D-25B2-67D7-BE4929D242FC}"/>
                </a:ext>
              </a:extLst>
            </p:cNvPr>
            <p:cNvSpPr txBox="1"/>
            <p:nvPr/>
          </p:nvSpPr>
          <p:spPr>
            <a:xfrm>
              <a:off x="2380403" y="2787756"/>
              <a:ext cx="2260482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STG,MDM</a:t>
              </a:r>
              <a:b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</a:br>
              <a:r>
                <a:rPr lang="en-US" sz="12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DWH,DM</a:t>
              </a:r>
            </a:p>
          </p:txBody>
        </p:sp>
      </p:grpSp>
      <p:sp>
        <p:nvSpPr>
          <p:cNvPr id="81" name="TextBox 12">
            <a:extLst>
              <a:ext uri="{FF2B5EF4-FFF2-40B4-BE49-F238E27FC236}">
                <a16:creationId xmlns:a16="http://schemas.microsoft.com/office/drawing/2014/main" id="{DB115D06-957A-1CE4-D8C2-96841FC2F5B4}"/>
              </a:ext>
            </a:extLst>
          </p:cNvPr>
          <p:cNvSpPr txBox="1"/>
          <p:nvPr/>
        </p:nvSpPr>
        <p:spPr>
          <a:xfrm>
            <a:off x="404211" y="1149641"/>
            <a:ext cx="1257536" cy="2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2520"/>
              </a:lnSpc>
            </a:pPr>
            <a:r>
              <a:rPr lang="en-US" sz="12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rPr>
              <a:t>Total: 7</a:t>
            </a:r>
          </a:p>
        </p:txBody>
      </p:sp>
    </p:spTree>
    <p:extLst>
      <p:ext uri="{BB962C8B-B14F-4D97-AF65-F5344CB8AC3E}">
        <p14:creationId xmlns:p14="http://schemas.microsoft.com/office/powerpoint/2010/main" val="76191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تخمین سخت افزاری و تنظیمات نرم افزاری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527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تدوین مشخصات سرورها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هر 6 کاربر همزمان یک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WorkerThread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- تعداد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WorkerThread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های هر سیستم عامل دو برابر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Physical Core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بعلاوه یک است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تدوین چیدمان دیسک بر مبنای نوع بار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بهینه سازی سیستم عامل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: 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فرمت دیسک -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Pagefile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–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Group Policy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–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Power Policy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نصب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SQL Server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Visual Studio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SSIS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بهینه سازی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Instance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Memory,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Tempdb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Numa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, Trace Flags,…</a:t>
            </a:r>
          </a:p>
          <a:p>
            <a:pPr marL="685800" lvl="2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ساخت دیتابیس ها: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Collation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بهینه سازی دیتابیس ها: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File Size, File Growth, Filegroup, Schema,…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416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تعیین چیدمان و تخمین سخت افزاری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سیستم های عملیاتی در گیر در سناریو: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سیستم فروش با حجم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400GB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سیستم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CRM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حجم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100GB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نرخ حجمی اطلاعات مرتبط با موضوع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80%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تعداد کاربران همزمان: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50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نفر 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Graphic 4" descr="Flask with solid fill">
            <a:extLst>
              <a:ext uri="{FF2B5EF4-FFF2-40B4-BE49-F238E27FC236}">
                <a16:creationId xmlns:a16="http://schemas.microsoft.com/office/drawing/2014/main" id="{94DC4109-89B8-4FE0-1511-BC5DCBD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406" y="420194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7425</TotalTime>
  <Words>486</Words>
  <Application>Microsoft Office PowerPoint</Application>
  <PresentationFormat>Widescreen</PresentationFormat>
  <Paragraphs>123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SG Kara</vt:lpstr>
      <vt:lpstr>SG Kara FaNum</vt:lpstr>
      <vt:lpstr>SG Kara FaNum Light</vt:lpstr>
      <vt:lpstr>SG Kara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Siavash Golchoobian</cp:lastModifiedBy>
  <cp:revision>294</cp:revision>
  <dcterms:created xsi:type="dcterms:W3CDTF">2023-11-29T05:27:09Z</dcterms:created>
  <dcterms:modified xsi:type="dcterms:W3CDTF">2025-04-10T17:46:02Z</dcterms:modified>
</cp:coreProperties>
</file>